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7" r:id="rId3"/>
    <p:sldId id="258" r:id="rId4"/>
    <p:sldId id="259" r:id="rId5"/>
    <p:sldId id="275" r:id="rId6"/>
    <p:sldId id="260" r:id="rId7"/>
    <p:sldId id="262" r:id="rId8"/>
    <p:sldId id="263" r:id="rId9"/>
    <p:sldId id="269" r:id="rId10"/>
    <p:sldId id="270" r:id="rId11"/>
    <p:sldId id="277" r:id="rId12"/>
    <p:sldId id="272" r:id="rId13"/>
    <p:sldId id="274" r:id="rId14"/>
  </p:sldIdLst>
  <p:sldSz cx="9144000" cy="6858000" type="screen4x3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217B"/>
    <a:srgbClr val="006600"/>
    <a:srgbClr val="00CC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5A794-4098-40FF-8827-1550E01419A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2B6A4-3D1A-45A3-B02B-034CAB3C2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2B6A4-3D1A-45A3-B02B-034CAB3C25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C500-CB3A-44ED-88D7-BC6839D37ABE}" type="datetimeFigureOut">
              <a:rPr lang="vi-VN" smtClean="0"/>
              <a:pPr/>
              <a:t>13/04/2016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OA%202015-2016\TO&#193;N%20TU&#7846;N%2031%20-%20TI&#7870;T%20148%20LUY&#7878;N%20T&#7852;P\RhythmOfTheRain-Hoatau_rs38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A%202015-2016\TO&#193;N%20TU&#7846;N%2031%20-%20TI&#7870;T%20148%20LUY&#7878;N%20T&#7852;P\HopeYou-b&#7843;n%20nh&#7841;c%20hay.mp3" TargetMode="Externa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0232" y="2960558"/>
            <a:ext cx="6054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noFill/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 TOÁN – LỚP 2</a:t>
            </a:r>
          </a:p>
          <a:p>
            <a:pPr algn="ctr"/>
            <a:r>
              <a:rPr lang="en-US" sz="5400" b="1" i="1" cap="none" spc="0" dirty="0" err="1" smtClean="0">
                <a:ln>
                  <a:noFill/>
                  <a:prstDash val="solid"/>
                </a:ln>
                <a:solidFill>
                  <a:srgbClr val="F3217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Tiết</a:t>
            </a:r>
            <a:r>
              <a:rPr lang="en-US" sz="5400" b="1" i="1" cap="none" spc="0" dirty="0" smtClean="0">
                <a:ln>
                  <a:noFill/>
                  <a:prstDash val="solid"/>
                </a:ln>
                <a:solidFill>
                  <a:srgbClr val="F3217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148: </a:t>
            </a:r>
            <a:r>
              <a:rPr lang="en-US" sz="5400" b="1" cap="none" spc="0" dirty="0" smtClean="0">
                <a:ln>
                  <a:noFill/>
                  <a:prstDash val="solid"/>
                </a:ln>
                <a:solidFill>
                  <a:srgbClr val="F3217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LUYỆN TẬP</a:t>
            </a:r>
            <a:endParaRPr lang="en-US" sz="5400" b="1" cap="none" spc="0" dirty="0">
              <a:ln>
                <a:noFill/>
                <a:prstDash val="solid"/>
              </a:ln>
              <a:solidFill>
                <a:srgbClr val="F3217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1857364"/>
            <a:ext cx="6780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TIỂU HỌC ÁI MỘ A</a:t>
            </a:r>
            <a:endParaRPr lang="en-US" sz="4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D:\PICTURES\A___ẢNH\Hình động\y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8768" cy="6858000"/>
          </a:xfrm>
          <a:prstGeom prst="rect">
            <a:avLst/>
          </a:prstGeom>
          <a:noFill/>
        </p:spPr>
      </p:pic>
      <p:pic>
        <p:nvPicPr>
          <p:cNvPr id="7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/>
          <p:nvPr/>
        </p:nvGrpSpPr>
        <p:grpSpPr>
          <a:xfrm>
            <a:off x="785786" y="4143380"/>
            <a:ext cx="1000132" cy="1714512"/>
            <a:chOff x="4071934" y="4000504"/>
            <a:chExt cx="1428760" cy="2571768"/>
          </a:xfrm>
        </p:grpSpPr>
        <p:sp>
          <p:nvSpPr>
            <p:cNvPr id="5" name="Isosceles Triangle 4"/>
            <p:cNvSpPr/>
            <p:nvPr/>
          </p:nvSpPr>
          <p:spPr>
            <a:xfrm>
              <a:off x="4071934" y="4000504"/>
              <a:ext cx="1428760" cy="257176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49535" y="5393545"/>
              <a:ext cx="642941" cy="769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3143240" y="4143380"/>
            <a:ext cx="1714512" cy="1714512"/>
            <a:chOff x="6000760" y="4000504"/>
            <a:chExt cx="2500330" cy="2571768"/>
          </a:xfrm>
        </p:grpSpPr>
        <p:grpSp>
          <p:nvGrpSpPr>
            <p:cNvPr id="8" name="Group 20"/>
            <p:cNvGrpSpPr/>
            <p:nvPr/>
          </p:nvGrpSpPr>
          <p:grpSpPr>
            <a:xfrm>
              <a:off x="6000760" y="4000504"/>
              <a:ext cx="2500330" cy="2571768"/>
              <a:chOff x="5143504" y="3214686"/>
              <a:chExt cx="2500330" cy="2571768"/>
            </a:xfrm>
          </p:grpSpPr>
          <p:sp>
            <p:nvSpPr>
              <p:cNvPr id="10" name="Right Triangle 9"/>
              <p:cNvSpPr/>
              <p:nvPr/>
            </p:nvSpPr>
            <p:spPr>
              <a:xfrm>
                <a:off x="5857884" y="3214686"/>
                <a:ext cx="1785950" cy="2571768"/>
              </a:xfrm>
              <a:prstGeom prst="rt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5143504" y="3214686"/>
                <a:ext cx="1428760" cy="2571768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2" name="Straight Connector 11"/>
              <p:cNvCxnSpPr>
                <a:stCxn id="11" idx="0"/>
                <a:endCxn id="11" idx="2"/>
              </p:cNvCxnSpPr>
              <p:nvPr/>
            </p:nvCxnSpPr>
            <p:spPr>
              <a:xfrm rot="16200000" flipH="1" flipV="1">
                <a:off x="4214810" y="4143380"/>
                <a:ext cx="2571768" cy="7143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>
                <a:off x="6392874" y="4535494"/>
                <a:ext cx="1589" cy="25003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6834203" y="5286388"/>
              <a:ext cx="642943" cy="769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32"/>
          <p:cNvGrpSpPr/>
          <p:nvPr/>
        </p:nvGrpSpPr>
        <p:grpSpPr>
          <a:xfrm>
            <a:off x="1285852" y="4143380"/>
            <a:ext cx="2357454" cy="1714512"/>
            <a:chOff x="285720" y="4000504"/>
            <a:chExt cx="3645801" cy="2571768"/>
          </a:xfrm>
        </p:grpSpPr>
        <p:sp>
          <p:nvSpPr>
            <p:cNvPr id="15" name="Flowchart: Manual Operation 14"/>
            <p:cNvSpPr/>
            <p:nvPr/>
          </p:nvSpPr>
          <p:spPr>
            <a:xfrm>
              <a:off x="285720" y="4000504"/>
              <a:ext cx="3645801" cy="2571768"/>
            </a:xfrm>
            <a:prstGeom prst="flowChartManualOpera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21945" y="4857760"/>
              <a:ext cx="642942" cy="769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85786" y="285749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Số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hình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tứ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giác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có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trong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hình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vẽ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6380" y="3786190"/>
            <a:ext cx="27860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lphaUcPeriod"/>
            </a:pP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  <a:p>
            <a:pPr marL="742950" indent="-742950" algn="ctr">
              <a:buAutoNum type="alphaUcPeriod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  <a:p>
            <a:pPr marL="742950" indent="-742950" algn="ctr">
              <a:buAutoNum type="alphaUcPeriod"/>
            </a:pP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  <a:p>
            <a:pPr marL="742950" indent="-742950" algn="ctr">
              <a:buAutoNum type="alphaUcPeriod"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29322" y="5429264"/>
            <a:ext cx="714380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142844" y="1857364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2058407"/>
            <a:ext cx="7858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Khoanh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vào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chữ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đặt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trước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kết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quả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đúng</a:t>
            </a:r>
            <a:r>
              <a:rPr lang="en-US" sz="3400" b="1" dirty="0" smtClean="0"/>
              <a:t>:</a:t>
            </a:r>
            <a:endParaRPr lang="vi-VN" sz="3400" b="1" dirty="0"/>
          </a:p>
        </p:txBody>
      </p:sp>
      <p:sp>
        <p:nvSpPr>
          <p:cNvPr id="33" name="Oval 32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Oval 76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Oval 79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Oval 83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Oval 85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Oval 87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Oval 88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Oval 89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Oval 90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Oval 91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6143636" y="57148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/>
      <p:bldP spid="3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2133609"/>
            <a:ext cx="7140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Luyện</a:t>
            </a:r>
            <a:r>
              <a:rPr lang="en-US" sz="8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8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chung</a:t>
            </a:r>
            <a:endParaRPr lang="en-US" sz="80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2" name="Picture 4" descr="http://images.clipartpanda.com/book-20clip-20art-4c94qy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919559"/>
            <a:ext cx="3766692" cy="179545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86314" y="4150250"/>
            <a:ext cx="10406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160</a:t>
            </a:r>
            <a:endParaRPr lang="en-US" sz="44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1276353"/>
            <a:ext cx="250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SAU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0232" y="2960558"/>
            <a:ext cx="6054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noFill/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 TOÁN – LỚP 2</a:t>
            </a:r>
          </a:p>
          <a:p>
            <a:pPr algn="ctr"/>
            <a:r>
              <a:rPr lang="en-US" sz="5400" b="1" i="1" cap="none" spc="0" dirty="0" err="1" smtClean="0">
                <a:ln>
                  <a:noFill/>
                  <a:prstDash val="solid"/>
                </a:ln>
                <a:solidFill>
                  <a:srgbClr val="F3217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Tiết</a:t>
            </a:r>
            <a:r>
              <a:rPr lang="en-US" sz="5400" b="1" i="1" cap="none" spc="0" dirty="0" smtClean="0">
                <a:ln>
                  <a:noFill/>
                  <a:prstDash val="solid"/>
                </a:ln>
                <a:solidFill>
                  <a:srgbClr val="F3217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148: </a:t>
            </a:r>
            <a:r>
              <a:rPr lang="en-US" sz="5400" b="1" cap="none" spc="0" dirty="0" smtClean="0">
                <a:ln>
                  <a:noFill/>
                  <a:prstDash val="solid"/>
                </a:ln>
                <a:solidFill>
                  <a:srgbClr val="F3217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LUYỆN TẬP</a:t>
            </a:r>
            <a:endParaRPr lang="en-US" sz="5400" b="1" cap="none" spc="0" dirty="0">
              <a:ln>
                <a:noFill/>
                <a:prstDash val="solid"/>
              </a:ln>
              <a:solidFill>
                <a:srgbClr val="F3217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1857364"/>
            <a:ext cx="6780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TIỂU HỌC ÁI MỘ A</a:t>
            </a:r>
            <a:endParaRPr lang="en-US" sz="4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D:\PICTURES\A___ẢNH\Hình động\y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344159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Phép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trừ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nhớ</a:t>
            </a:r>
            <a:r>
              <a:rPr lang="en-US" sz="3200" b="1" dirty="0" smtClean="0"/>
              <a:t>)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phạm</a:t>
            </a:r>
            <a:r>
              <a:rPr lang="en-US" sz="3200" b="1" dirty="0" smtClean="0"/>
              <a:t> vi 1000</a:t>
            </a:r>
            <a:endParaRPr lang="vi-V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241608" y="1434100"/>
            <a:ext cx="4473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Kiểm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tra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cũ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1500174"/>
            <a:ext cx="5177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Luyện</a:t>
            </a:r>
            <a:r>
              <a:rPr lang="en-US" sz="9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endParaRPr lang="en-US" sz="96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2" name="Picture 4" descr="http://images.clipartpanda.com/book-20clip-20art-4c94qy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86124"/>
            <a:ext cx="3766692" cy="179545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86314" y="3516815"/>
            <a:ext cx="104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159</a:t>
            </a:r>
            <a:endParaRPr lang="en-US" sz="44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5720" y="285728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9109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Tính</a:t>
            </a:r>
            <a:r>
              <a:rPr lang="en-US" sz="5400" b="1" dirty="0" smtClean="0"/>
              <a:t>: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928802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682</a:t>
            </a:r>
          </a:p>
          <a:p>
            <a:r>
              <a:rPr lang="en-US" sz="4400" u="sng" dirty="0" smtClean="0"/>
              <a:t>351</a:t>
            </a:r>
            <a:endParaRPr lang="vi-VN" sz="4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214554"/>
            <a:ext cx="428628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vi-VN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1928802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987</a:t>
            </a:r>
          </a:p>
          <a:p>
            <a:r>
              <a:rPr lang="en-US" sz="4400" u="sng" dirty="0" smtClean="0"/>
              <a:t>255</a:t>
            </a:r>
            <a:endParaRPr lang="vi-VN" sz="4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2214554"/>
            <a:ext cx="428628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vi-VN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1928802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599</a:t>
            </a:r>
          </a:p>
          <a:p>
            <a:r>
              <a:rPr lang="en-US" sz="4400" u="sng" dirty="0" smtClean="0"/>
              <a:t>148</a:t>
            </a:r>
            <a:endParaRPr lang="vi-VN" sz="4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2214554"/>
            <a:ext cx="428628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vi-VN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8" y="1928802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425</a:t>
            </a:r>
          </a:p>
          <a:p>
            <a:r>
              <a:rPr lang="en-US" sz="4400" u="sng" dirty="0" smtClean="0"/>
              <a:t>203</a:t>
            </a:r>
            <a:endParaRPr lang="vi-VN" sz="4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2214554"/>
            <a:ext cx="428628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vi-VN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58082" y="1928802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676</a:t>
            </a:r>
          </a:p>
          <a:p>
            <a:r>
              <a:rPr lang="en-US" sz="4400" u="sng" dirty="0" smtClean="0"/>
              <a:t>215</a:t>
            </a:r>
            <a:endParaRPr lang="vi-VN" sz="44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7072330" y="2214554"/>
            <a:ext cx="428628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vi-VN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328612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331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328612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732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934" y="328612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451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8" y="328612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222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8082" y="328612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461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4" y="4889384"/>
            <a:ext cx="892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So </a:t>
            </a:r>
            <a:r>
              <a:rPr lang="en-US" sz="3600" b="1" dirty="0" err="1" smtClean="0"/>
              <a:t>sánh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cách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trừ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nhớ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chữ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với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cách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tính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trừ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không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nhớ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các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số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có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hai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chữ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số</a:t>
            </a:r>
            <a:r>
              <a:rPr lang="en-US" sz="3600" b="1" dirty="0" smtClean="0"/>
              <a:t>?</a:t>
            </a:r>
            <a:endParaRPr lang="vi-V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285728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91092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Đặt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tính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rồi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tính</a:t>
            </a:r>
            <a:r>
              <a:rPr lang="en-US" sz="4800" b="1" dirty="0" smtClean="0"/>
              <a:t>:</a:t>
            </a:r>
            <a:endParaRPr lang="vi-VN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43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a) 986 – 264 ;            758 – 354 ;            831 - 120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5003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b)   73 – 26 ;                65 – 19 ;               81 – 37 </a:t>
            </a:r>
            <a:endParaRPr lang="vi-VN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433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    </a:t>
            </a:r>
            <a:r>
              <a:rPr lang="en-US" sz="4000" b="1" dirty="0" err="1" smtClean="0">
                <a:solidFill>
                  <a:srgbClr val="0000FF"/>
                </a:solidFill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phép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</a:rPr>
              <a:t>hai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phần</a:t>
            </a:r>
            <a:r>
              <a:rPr lang="en-US" sz="4000" b="1" dirty="0" smtClean="0">
                <a:solidFill>
                  <a:srgbClr val="0000FF"/>
                </a:solidFill>
              </a:rPr>
              <a:t> a, b </a:t>
            </a:r>
            <a:r>
              <a:rPr lang="en-US" sz="4000" b="1" dirty="0" err="1" smtClean="0">
                <a:solidFill>
                  <a:srgbClr val="0000FF"/>
                </a:solidFill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gì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giống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khác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nhau</a:t>
            </a:r>
            <a:r>
              <a:rPr lang="en-US" sz="4000" b="1" dirty="0" smtClean="0">
                <a:solidFill>
                  <a:srgbClr val="0000FF"/>
                </a:solidFill>
              </a:rPr>
              <a:t>?</a:t>
            </a:r>
            <a:endParaRPr lang="vi-VN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285728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91092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Viết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thích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hợp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vào</a:t>
            </a:r>
            <a:r>
              <a:rPr lang="en-US" sz="4800" b="1" dirty="0" smtClean="0"/>
              <a:t> ô </a:t>
            </a:r>
            <a:r>
              <a:rPr lang="en-US" sz="4800" b="1" dirty="0" err="1" smtClean="0"/>
              <a:t>trống</a:t>
            </a:r>
            <a:r>
              <a:rPr lang="en-US" sz="4800" b="1" dirty="0" smtClean="0"/>
              <a:t>:</a:t>
            </a:r>
            <a:endParaRPr lang="vi-VN" sz="4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48" y="2071679"/>
          <a:ext cx="7715304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214446"/>
                <a:gridCol w="1214446"/>
                <a:gridCol w="1214446"/>
                <a:gridCol w="1214446"/>
                <a:gridCol w="1143008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</a:rPr>
                        <a:t>bị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</a:rPr>
                        <a:t>trừ</a:t>
                      </a:r>
                      <a:endParaRPr lang="vi-VN" sz="3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257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869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867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</a:rPr>
                        <a:t>trừ</a:t>
                      </a:r>
                      <a:endParaRPr lang="vi-VN" sz="3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136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136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659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264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</a:rPr>
                        <a:t>Hiệu</a:t>
                      </a:r>
                      <a:endParaRPr lang="vi-VN" sz="3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43174" y="391579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7620" y="2214554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8046" y="3915795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210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2492" y="3071810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661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9520" y="3929066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222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285728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    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Tiểu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865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Tiểu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Hữu</a:t>
            </a:r>
            <a:r>
              <a:rPr lang="en-US" sz="3200" dirty="0" smtClean="0"/>
              <a:t> </a:t>
            </a:r>
            <a:r>
              <a:rPr lang="en-US" sz="3200" dirty="0" err="1" smtClean="0"/>
              <a:t>Nghị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ít</a:t>
            </a:r>
            <a:r>
              <a:rPr lang="en-US" sz="3200" dirty="0" smtClean="0"/>
              <a:t> </a:t>
            </a:r>
            <a:r>
              <a:rPr lang="en-US" sz="3200" dirty="0" err="1" smtClean="0"/>
              <a:t>hơn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Tiểu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32  </a:t>
            </a:r>
            <a:r>
              <a:rPr lang="en-US" sz="3200" dirty="0" err="1" smtClean="0"/>
              <a:t>học</a:t>
            </a:r>
            <a:r>
              <a:rPr lang="en-US" sz="3200" dirty="0" smtClean="0"/>
              <a:t>  </a:t>
            </a:r>
            <a:r>
              <a:rPr lang="en-US" sz="3200" dirty="0" err="1" smtClean="0"/>
              <a:t>sinh</a:t>
            </a:r>
            <a:r>
              <a:rPr lang="en-US" sz="3200" dirty="0" smtClean="0"/>
              <a:t>.  </a:t>
            </a:r>
            <a:r>
              <a:rPr lang="en-US" sz="3200" dirty="0" err="1" smtClean="0"/>
              <a:t>Hỏi</a:t>
            </a:r>
            <a:r>
              <a:rPr lang="en-US" sz="3200" dirty="0" smtClean="0"/>
              <a:t> 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 </a:t>
            </a:r>
            <a:r>
              <a:rPr lang="en-US" sz="3200" dirty="0" err="1" smtClean="0"/>
              <a:t>Tiểu</a:t>
            </a:r>
            <a:r>
              <a:rPr lang="en-US" sz="3200" dirty="0" smtClean="0"/>
              <a:t>  </a:t>
            </a:r>
            <a:r>
              <a:rPr lang="en-US" sz="3200" dirty="0" err="1" smtClean="0"/>
              <a:t>học</a:t>
            </a:r>
            <a:r>
              <a:rPr lang="en-US" sz="3200" dirty="0" smtClean="0"/>
              <a:t>   </a:t>
            </a:r>
            <a:r>
              <a:rPr lang="en-US" sz="3200" dirty="0" err="1" smtClean="0"/>
              <a:t>Hữu</a:t>
            </a:r>
            <a:r>
              <a:rPr lang="en-US" sz="3200" dirty="0" smtClean="0"/>
              <a:t> </a:t>
            </a:r>
            <a:r>
              <a:rPr lang="en-US" sz="3200" dirty="0" err="1" smtClean="0"/>
              <a:t>Nghị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?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     </a:t>
            </a:r>
            <a:r>
              <a:rPr lang="en-US" sz="3200" dirty="0" err="1" smtClean="0">
                <a:solidFill>
                  <a:srgbClr val="0000FF"/>
                </a:solidFill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Tiểu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Công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865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sinh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Tiểu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Hữu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Nghị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ít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hơn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Tiểu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Công</a:t>
            </a:r>
            <a:r>
              <a:rPr lang="en-US" sz="3200" dirty="0" smtClean="0">
                <a:solidFill>
                  <a:srgbClr val="0000FF"/>
                </a:solidFill>
              </a:rPr>
              <a:t> 32 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</a:rPr>
              <a:t>sinh</a:t>
            </a:r>
            <a:r>
              <a:rPr lang="en-US" sz="3200" dirty="0" smtClean="0">
                <a:solidFill>
                  <a:srgbClr val="0000FF"/>
                </a:solidFill>
              </a:rPr>
              <a:t>.  </a:t>
            </a:r>
            <a:r>
              <a:rPr lang="en-US" sz="3200" dirty="0" err="1" smtClean="0">
                <a:solidFill>
                  <a:schemeClr val="bg1"/>
                </a:solidFill>
              </a:rPr>
              <a:t>Hỏi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Trường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Tiểu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</a:rPr>
              <a:t>Hữu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sinh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     </a:t>
            </a:r>
            <a:r>
              <a:rPr lang="en-US" sz="3200" dirty="0" err="1" smtClean="0">
                <a:solidFill>
                  <a:srgbClr val="0000FF"/>
                </a:solidFill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Tiểu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Công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865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sinh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Tiểu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Hữu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Nghị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ít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hơn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Tiểu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Công</a:t>
            </a:r>
            <a:r>
              <a:rPr lang="en-US" sz="3200" dirty="0" smtClean="0">
                <a:solidFill>
                  <a:srgbClr val="0000FF"/>
                </a:solidFill>
              </a:rPr>
              <a:t> 32 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</a:rPr>
              <a:t>sinh</a:t>
            </a:r>
            <a:r>
              <a:rPr lang="en-US" sz="3200" dirty="0" smtClean="0">
                <a:solidFill>
                  <a:srgbClr val="0000FF"/>
                </a:solidFill>
              </a:rPr>
              <a:t>.  </a:t>
            </a:r>
            <a:r>
              <a:rPr lang="en-US" sz="3200" dirty="0" err="1" smtClean="0">
                <a:solidFill>
                  <a:srgbClr val="C00000"/>
                </a:solidFill>
              </a:rPr>
              <a:t>Hỏi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</a:rPr>
              <a:t>Trường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</a:rPr>
              <a:t>Tiểu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</a:rPr>
              <a:t>   </a:t>
            </a:r>
            <a:r>
              <a:rPr lang="en-US" sz="3200" dirty="0" err="1" smtClean="0">
                <a:solidFill>
                  <a:srgbClr val="C00000"/>
                </a:solidFill>
              </a:rPr>
              <a:t>Hữu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Nghị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có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bao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nhiêu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sinh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64344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85762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/>
              <a:t>Tóm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tắt</a:t>
            </a:r>
            <a:r>
              <a:rPr lang="en-US" sz="3200" b="1" i="1" u="sng" dirty="0" smtClean="0"/>
              <a:t>:</a:t>
            </a:r>
            <a:endParaRPr lang="vi-VN" sz="3200" b="1" i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42926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Hữu</a:t>
            </a:r>
            <a:r>
              <a:rPr lang="en-US" sz="3200" dirty="0" smtClean="0"/>
              <a:t> </a:t>
            </a:r>
            <a:r>
              <a:rPr lang="en-US" sz="3200" dirty="0" err="1" smtClean="0"/>
              <a:t>Nghị</a:t>
            </a:r>
            <a:endParaRPr lang="vi-VN" sz="32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14612" y="5000636"/>
            <a:ext cx="4714908" cy="1588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14612" y="5786454"/>
            <a:ext cx="3429024" cy="200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14612" y="5000636"/>
            <a:ext cx="3429024" cy="200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358216" y="5428470"/>
            <a:ext cx="71438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787240" y="5428470"/>
            <a:ext cx="71438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214942" y="4572008"/>
            <a:ext cx="2214578" cy="92869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Arc 22"/>
          <p:cNvSpPr/>
          <p:nvPr/>
        </p:nvSpPr>
        <p:spPr>
          <a:xfrm flipH="1">
            <a:off x="2714612" y="4572008"/>
            <a:ext cx="2214578" cy="78581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Arc 23"/>
          <p:cNvSpPr/>
          <p:nvPr/>
        </p:nvSpPr>
        <p:spPr>
          <a:xfrm rot="10800000">
            <a:off x="2714612" y="5500701"/>
            <a:ext cx="1214446" cy="6429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rc 24"/>
          <p:cNvSpPr/>
          <p:nvPr/>
        </p:nvSpPr>
        <p:spPr>
          <a:xfrm rot="10800000" flipH="1">
            <a:off x="5072066" y="5429264"/>
            <a:ext cx="1071570" cy="7143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Arc 25"/>
          <p:cNvSpPr/>
          <p:nvPr/>
        </p:nvSpPr>
        <p:spPr>
          <a:xfrm rot="10800000" flipH="1">
            <a:off x="6858016" y="4857759"/>
            <a:ext cx="571504" cy="35719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Arc 26"/>
          <p:cNvSpPr/>
          <p:nvPr/>
        </p:nvSpPr>
        <p:spPr>
          <a:xfrm rot="10800000">
            <a:off x="6143636" y="4929198"/>
            <a:ext cx="571504" cy="285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3929058" y="421481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865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6512" y="521495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32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8992" y="5916059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?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1285860"/>
            <a:ext cx="252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6600"/>
                </a:solidFill>
              </a:rPr>
              <a:t>Trò</a:t>
            </a:r>
            <a:r>
              <a:rPr lang="en-US" sz="54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6600"/>
                </a:solidFill>
              </a:rPr>
              <a:t>chơi</a:t>
            </a:r>
            <a:endParaRPr lang="en-US" sz="54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2357430"/>
            <a:ext cx="59763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err="1" smtClean="0">
                <a:ln w="9000" cmpd="sng">
                  <a:solidFill>
                    <a:srgbClr val="F3217B"/>
                  </a:solidFill>
                  <a:prstDash val="solid"/>
                </a:ln>
                <a:solidFill>
                  <a:srgbClr val="F3217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ghép</a:t>
            </a:r>
            <a:r>
              <a:rPr lang="en-US" sz="9600" b="1" cap="all" spc="0" dirty="0" smtClean="0">
                <a:ln w="9000" cmpd="sng">
                  <a:solidFill>
                    <a:srgbClr val="F3217B"/>
                  </a:solidFill>
                  <a:prstDash val="solid"/>
                </a:ln>
                <a:solidFill>
                  <a:srgbClr val="F3217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9600" b="1" cap="all" spc="0" dirty="0" err="1" smtClean="0">
                <a:ln w="9000" cmpd="sng">
                  <a:solidFill>
                    <a:srgbClr val="F3217B"/>
                  </a:solidFill>
                  <a:prstDash val="solid"/>
                </a:ln>
                <a:solidFill>
                  <a:srgbClr val="F3217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endParaRPr lang="en-US" sz="9600" b="1" cap="all" spc="0" dirty="0">
              <a:ln w="9000" cmpd="sng">
                <a:solidFill>
                  <a:srgbClr val="F3217B"/>
                </a:solidFill>
                <a:prstDash val="solid"/>
              </a:ln>
              <a:solidFill>
                <a:srgbClr val="F3217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>
            <a:off x="2857488" y="4714884"/>
            <a:ext cx="1000132" cy="1714512"/>
            <a:chOff x="4071934" y="4000504"/>
            <a:chExt cx="1428760" cy="2571768"/>
          </a:xfrm>
        </p:grpSpPr>
        <p:sp>
          <p:nvSpPr>
            <p:cNvPr id="11" name="Isosceles Triangle 10"/>
            <p:cNvSpPr/>
            <p:nvPr/>
          </p:nvSpPr>
          <p:spPr>
            <a:xfrm>
              <a:off x="4071934" y="4000504"/>
              <a:ext cx="1428760" cy="257176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49535" y="5393545"/>
              <a:ext cx="642941" cy="769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4357686" y="4714884"/>
            <a:ext cx="1714512" cy="1714512"/>
            <a:chOff x="6000760" y="4000504"/>
            <a:chExt cx="2500330" cy="2571768"/>
          </a:xfrm>
        </p:grpSpPr>
        <p:grpSp>
          <p:nvGrpSpPr>
            <p:cNvPr id="5" name="Group 20"/>
            <p:cNvGrpSpPr/>
            <p:nvPr/>
          </p:nvGrpSpPr>
          <p:grpSpPr>
            <a:xfrm>
              <a:off x="6000760" y="4000504"/>
              <a:ext cx="2500330" cy="2571768"/>
              <a:chOff x="5143504" y="3214686"/>
              <a:chExt cx="2500330" cy="2571768"/>
            </a:xfrm>
          </p:grpSpPr>
          <p:sp>
            <p:nvSpPr>
              <p:cNvPr id="14" name="Right Triangle 13"/>
              <p:cNvSpPr/>
              <p:nvPr/>
            </p:nvSpPr>
            <p:spPr>
              <a:xfrm>
                <a:off x="5857884" y="3214686"/>
                <a:ext cx="1785950" cy="2571768"/>
              </a:xfrm>
              <a:prstGeom prst="rt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5143504" y="3214686"/>
                <a:ext cx="1428760" cy="2571768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7" name="Straight Connector 16"/>
              <p:cNvCxnSpPr>
                <a:stCxn id="15" idx="0"/>
                <a:endCxn id="15" idx="2"/>
              </p:cNvCxnSpPr>
              <p:nvPr/>
            </p:nvCxnSpPr>
            <p:spPr>
              <a:xfrm rot="16200000" flipH="1" flipV="1">
                <a:off x="4214810" y="4143380"/>
                <a:ext cx="2571768" cy="7143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>
                <a:off x="6392874" y="4535494"/>
                <a:ext cx="1589" cy="25003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834203" y="5286388"/>
              <a:ext cx="642943" cy="769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rot="5400000">
            <a:off x="107125" y="1107265"/>
            <a:ext cx="1714512" cy="500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14414" y="500042"/>
            <a:ext cx="235745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321835" y="750075"/>
            <a:ext cx="1714512" cy="121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14348" y="2214554"/>
            <a:ext cx="407196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2"/>
          <p:cNvGrpSpPr/>
          <p:nvPr/>
        </p:nvGrpSpPr>
        <p:grpSpPr>
          <a:xfrm>
            <a:off x="214282" y="4714884"/>
            <a:ext cx="2357454" cy="1714512"/>
            <a:chOff x="285720" y="4000504"/>
            <a:chExt cx="3645801" cy="2571768"/>
          </a:xfrm>
        </p:grpSpPr>
        <p:sp>
          <p:nvSpPr>
            <p:cNvPr id="20" name="Flowchart: Manual Operation 19"/>
            <p:cNvSpPr/>
            <p:nvPr/>
          </p:nvSpPr>
          <p:spPr>
            <a:xfrm>
              <a:off x="285720" y="4000504"/>
              <a:ext cx="3645801" cy="2571768"/>
            </a:xfrm>
            <a:prstGeom prst="flowChartManualOpera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21945" y="4857760"/>
              <a:ext cx="642942" cy="769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286380" y="142852"/>
            <a:ext cx="3714776" cy="371477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357818" y="571488"/>
            <a:ext cx="3571900" cy="178594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err="1" smtClean="0"/>
              <a:t>Tính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3217B"/>
                </a:solidFill>
              </a:rPr>
              <a:t>số</a:t>
            </a:r>
            <a:r>
              <a:rPr lang="en-US" sz="3200" b="1" dirty="0" smtClean="0">
                <a:solidFill>
                  <a:srgbClr val="F3217B"/>
                </a:solidFill>
              </a:rPr>
              <a:t> </a:t>
            </a:r>
            <a:r>
              <a:rPr lang="en-US" sz="3200" b="1" dirty="0" err="1" smtClean="0">
                <a:solidFill>
                  <a:srgbClr val="F3217B"/>
                </a:solidFill>
              </a:rPr>
              <a:t>lớn</a:t>
            </a:r>
            <a:r>
              <a:rPr lang="en-US" sz="3200" b="1" dirty="0" smtClean="0">
                <a:solidFill>
                  <a:srgbClr val="F3217B"/>
                </a:solidFill>
              </a:rPr>
              <a:t> </a:t>
            </a:r>
            <a:r>
              <a:rPr lang="en-US" sz="3200" b="1" dirty="0" err="1" smtClean="0">
                <a:solidFill>
                  <a:srgbClr val="F3217B"/>
                </a:solidFill>
              </a:rPr>
              <a:t>nhất</a:t>
            </a:r>
            <a:r>
              <a:rPr lang="en-US" sz="3200" b="1" dirty="0" smtClean="0">
                <a:solidFill>
                  <a:srgbClr val="F3217B"/>
                </a:solidFill>
              </a:rPr>
              <a:t> </a:t>
            </a:r>
            <a:r>
              <a:rPr lang="en-US" sz="3200" b="1" dirty="0" err="1" smtClean="0">
                <a:solidFill>
                  <a:srgbClr val="F3217B"/>
                </a:solidFill>
              </a:rPr>
              <a:t>có</a:t>
            </a:r>
            <a:r>
              <a:rPr lang="en-US" sz="3200" b="1" dirty="0" smtClean="0">
                <a:solidFill>
                  <a:srgbClr val="F3217B"/>
                </a:solidFill>
              </a:rPr>
              <a:t> </a:t>
            </a:r>
            <a:r>
              <a:rPr lang="en-US" sz="3200" b="1" dirty="0" err="1" smtClean="0">
                <a:solidFill>
                  <a:srgbClr val="F3217B"/>
                </a:solidFill>
              </a:rPr>
              <a:t>ba</a:t>
            </a:r>
            <a:r>
              <a:rPr lang="en-US" sz="3200" b="1" dirty="0" smtClean="0">
                <a:solidFill>
                  <a:srgbClr val="F3217B"/>
                </a:solidFill>
              </a:rPr>
              <a:t> </a:t>
            </a:r>
            <a:r>
              <a:rPr lang="en-US" sz="3200" b="1" dirty="0" err="1" smtClean="0">
                <a:solidFill>
                  <a:srgbClr val="F3217B"/>
                </a:solidFill>
              </a:rPr>
              <a:t>chữ</a:t>
            </a:r>
            <a:r>
              <a:rPr lang="en-US" sz="3200" b="1" dirty="0" smtClean="0">
                <a:solidFill>
                  <a:srgbClr val="F3217B"/>
                </a:solidFill>
              </a:rPr>
              <a:t> </a:t>
            </a:r>
            <a:r>
              <a:rPr lang="en-US" sz="3200" b="1" dirty="0" err="1" smtClean="0">
                <a:solidFill>
                  <a:srgbClr val="F3217B"/>
                </a:solidFill>
              </a:rPr>
              <a:t>số</a:t>
            </a:r>
            <a:r>
              <a:rPr lang="en-US" sz="3200" b="1" dirty="0" smtClean="0">
                <a:solidFill>
                  <a:srgbClr val="F3217B"/>
                </a:solidFill>
              </a:rPr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lớn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nhất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chữ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số</a:t>
            </a:r>
            <a:r>
              <a:rPr lang="en-US" sz="3200" b="1" dirty="0" smtClean="0"/>
              <a:t>.</a:t>
            </a:r>
            <a:endParaRPr lang="vi-VN" sz="3200" dirty="0"/>
          </a:p>
        </p:txBody>
      </p:sp>
      <p:pic>
        <p:nvPicPr>
          <p:cNvPr id="40" name="Picture 2" descr="http://i3.tinypic.com/wqzcx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572140"/>
            <a:ext cx="1095375" cy="1095376"/>
          </a:xfrm>
          <a:prstGeom prst="rect">
            <a:avLst/>
          </a:prstGeom>
          <a:noFill/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5500694" y="642918"/>
            <a:ext cx="3643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Muốn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bị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429256" y="2214554"/>
            <a:ext cx="36433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Muốn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bị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lấy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hiệu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" name="Picture 2" descr="http://i3.tinypic.com/wqzcx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572140"/>
            <a:ext cx="1095375" cy="1095376"/>
          </a:xfrm>
          <a:prstGeom prst="rect">
            <a:avLst/>
          </a:prstGeom>
          <a:noFill/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5572132" y="571480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Muốn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trừ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thế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" name="Picture 2" descr="http://i3.tinypic.com/wqzcx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572140"/>
            <a:ext cx="1095375" cy="1095376"/>
          </a:xfrm>
          <a:prstGeom prst="rect">
            <a:avLst/>
          </a:prstGeom>
          <a:noFill/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5429256" y="2214562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Muốn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trừ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lấy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bị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trừ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trừ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hiệu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429520" y="2061512"/>
            <a:ext cx="1500198" cy="1938992"/>
            <a:chOff x="7572396" y="2061512"/>
            <a:chExt cx="1500198" cy="1938992"/>
          </a:xfrm>
        </p:grpSpPr>
        <p:sp>
          <p:nvSpPr>
            <p:cNvPr id="39" name="TextBox 38"/>
            <p:cNvSpPr txBox="1"/>
            <p:nvPr/>
          </p:nvSpPr>
          <p:spPr>
            <a:xfrm>
              <a:off x="7929586" y="2061512"/>
              <a:ext cx="11430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999</a:t>
              </a:r>
            </a:p>
            <a:p>
              <a:r>
                <a:rPr lang="en-US" sz="4000" b="1" u="sng" dirty="0" smtClean="0">
                  <a:solidFill>
                    <a:srgbClr val="FF0000"/>
                  </a:solidFill>
                </a:rPr>
                <a:t>  99</a:t>
              </a:r>
            </a:p>
            <a:p>
              <a:r>
                <a:rPr lang="en-US" sz="4000" b="1" dirty="0" smtClean="0">
                  <a:solidFill>
                    <a:srgbClr val="FF0000"/>
                  </a:solidFill>
                </a:rPr>
                <a:t>900</a:t>
              </a:r>
              <a:endParaRPr lang="vi-VN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72396" y="2428868"/>
              <a:ext cx="8572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-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HopeYou-bản nhạc h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1887E-6 L 0.11146 -0.616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3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1887E-6 L -0.22952 -0.616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3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1526E-7 L -0.14323 -0.6165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3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7" grpId="0"/>
      <p:bldP spid="37" grpId="1"/>
      <p:bldP spid="41" grpId="0"/>
      <p:bldP spid="41" grpId="1"/>
      <p:bldP spid="42" grpId="0"/>
      <p:bldP spid="42" grpId="1"/>
      <p:bldP spid="44" grpId="0"/>
      <p:bldP spid="44" grpId="1"/>
      <p:bldP spid="46" grpId="0"/>
      <p:bldP spid="4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75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 - &amp;quot;Tính hiệu của số lớn nhất có ba chữ số với số lớn nhất có hai chữ số.&amp;quot;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30&quot;&gt;&lt;property id=&quot;20148&quot; value=&quot;5&quot;/&gt;&lt;property id=&quot;20300&quot; value=&quot;Slide 11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461</Words>
  <Application>Microsoft Office PowerPoint</Application>
  <PresentationFormat>On-screen Show (4:3)</PresentationFormat>
  <Paragraphs>127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Tính hiệu của số lớn nhất có ba chữ số với số lớn nhất có hai chữ số.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Loi</dc:creator>
  <cp:lastModifiedBy>AutoBVT</cp:lastModifiedBy>
  <cp:revision>45</cp:revision>
  <dcterms:created xsi:type="dcterms:W3CDTF">2016-04-09T06:32:38Z</dcterms:created>
  <dcterms:modified xsi:type="dcterms:W3CDTF">2016-04-13T02:32:37Z</dcterms:modified>
</cp:coreProperties>
</file>